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8"/>
  </p:notesMasterIdLst>
  <p:sldIdLst>
    <p:sldId id="256" r:id="rId2"/>
    <p:sldId id="299" r:id="rId3"/>
    <p:sldId id="257" r:id="rId4"/>
    <p:sldId id="300" r:id="rId5"/>
    <p:sldId id="271" r:id="rId6"/>
    <p:sldId id="301" r:id="rId7"/>
    <p:sldId id="272" r:id="rId8"/>
    <p:sldId id="302" r:id="rId9"/>
    <p:sldId id="273" r:id="rId10"/>
    <p:sldId id="303" r:id="rId11"/>
    <p:sldId id="274" r:id="rId12"/>
    <p:sldId id="304" r:id="rId13"/>
    <p:sldId id="261" r:id="rId14"/>
    <p:sldId id="283" r:id="rId15"/>
    <p:sldId id="298" r:id="rId16"/>
    <p:sldId id="289" r:id="rId17"/>
    <p:sldId id="294" r:id="rId18"/>
    <p:sldId id="290" r:id="rId19"/>
    <p:sldId id="291" r:id="rId20"/>
    <p:sldId id="295" r:id="rId21"/>
    <p:sldId id="296" r:id="rId22"/>
    <p:sldId id="280" r:id="rId23"/>
    <p:sldId id="297" r:id="rId24"/>
    <p:sldId id="281" r:id="rId25"/>
    <p:sldId id="260" r:id="rId26"/>
    <p:sldId id="278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lear Sans Regular" panose="020B0604020202020204" charset="0"/>
      <p:regular r:id="rId35"/>
    </p:embeddedFont>
    <p:embeddedFont>
      <p:font typeface="Clear Sans Regular Bold" panose="020B0604020202020204" charset="0"/>
      <p:regular r:id="rId36"/>
    </p:embeddedFont>
    <p:embeddedFont>
      <p:font typeface="Tenor Sans" panose="020B0604020202020204" charset="0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3F89F-1A07-4BEE-B543-4206D2DE00C5}" v="2" dt="2022-08-16T10:14:20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2" autoAdjust="0"/>
    <p:restoredTop sz="94498" autoAdjust="0"/>
  </p:normalViewPr>
  <p:slideViewPr>
    <p:cSldViewPr>
      <p:cViewPr varScale="1">
        <p:scale>
          <a:sx n="42" d="100"/>
          <a:sy n="42" d="100"/>
        </p:scale>
        <p:origin x="7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Wu" userId="S::chen.wu@plantandfood.co.nz::da96a95a-f87c-4fe0-9d9f-11da1e015044" providerId="AD" clId="Web-{5693F89F-1A07-4BEE-B543-4206D2DE00C5}"/>
    <pc:docChg chg="addSld delSld">
      <pc:chgData name="Chen Wu" userId="S::chen.wu@plantandfood.co.nz::da96a95a-f87c-4fe0-9d9f-11da1e015044" providerId="AD" clId="Web-{5693F89F-1A07-4BEE-B543-4206D2DE00C5}" dt="2022-08-16T10:14:20.256" v="1"/>
      <pc:docMkLst>
        <pc:docMk/>
      </pc:docMkLst>
      <pc:sldChg chg="add del">
        <pc:chgData name="Chen Wu" userId="S::chen.wu@plantandfood.co.nz::da96a95a-f87c-4fe0-9d9f-11da1e015044" providerId="AD" clId="Web-{5693F89F-1A07-4BEE-B543-4206D2DE00C5}" dt="2022-08-16T10:14:20.256" v="1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98608-3832-4F00-8E67-95D3E9D103C2}" type="datetimeFigureOut">
              <a:rPr lang="en-NZ" smtClean="0"/>
              <a:t>17/08/2022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080A6-2C81-4DC8-BC78-C3013940F15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027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5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1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7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0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2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319799" y="3581153"/>
            <a:ext cx="12033709" cy="3911813"/>
            <a:chOff x="0" y="200025"/>
            <a:chExt cx="16044945" cy="5215752"/>
          </a:xfrm>
        </p:grpSpPr>
        <p:sp>
          <p:nvSpPr>
            <p:cNvPr id="8" name="TextBox 8"/>
            <p:cNvSpPr txBox="1"/>
            <p:nvPr/>
          </p:nvSpPr>
          <p:spPr>
            <a:xfrm>
              <a:off x="0" y="200025"/>
              <a:ext cx="16044945" cy="3773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1000" spc="-220" dirty="0">
                  <a:latin typeface="Tenor Sans"/>
                </a:rPr>
                <a:t>Details for Hic heat maps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05240"/>
              <a:ext cx="12499297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 dirty="0">
                <a:solidFill>
                  <a:srgbClr val="F4F4F4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48AC-C663-CE41-48E8-3EB8401AC4AF}"/>
              </a:ext>
            </a:extLst>
          </p:cNvPr>
          <p:cNvSpPr txBox="1"/>
          <p:nvPr/>
        </p:nvSpPr>
        <p:spPr>
          <a:xfrm>
            <a:off x="9038338" y="1791794"/>
            <a:ext cx="2188464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29469-996C-ABF5-3803-6BE79FA493E6}"/>
              </a:ext>
            </a:extLst>
          </p:cNvPr>
          <p:cNvSpPr txBox="1"/>
          <p:nvPr/>
        </p:nvSpPr>
        <p:spPr>
          <a:xfrm>
            <a:off x="6967728" y="3556654"/>
            <a:ext cx="2337816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E6369-FAB3-30A5-35AA-ECC35D0B6D50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E2BE-8144-F87E-A2FA-990A418EE752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</p:spTree>
    <p:extLst>
      <p:ext uri="{BB962C8B-B14F-4D97-AF65-F5344CB8AC3E}">
        <p14:creationId xmlns:p14="http://schemas.microsoft.com/office/powerpoint/2010/main" val="26943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8DBC0F8-BE28-5DCC-7FDD-1C4AC12F9B35}"/>
              </a:ext>
            </a:extLst>
          </p:cNvPr>
          <p:cNvSpPr txBox="1"/>
          <p:nvPr/>
        </p:nvSpPr>
        <p:spPr>
          <a:xfrm>
            <a:off x="762000" y="1019175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C4FF0-937B-16C6-DB4E-D86A33019D26}"/>
              </a:ext>
            </a:extLst>
          </p:cNvPr>
          <p:cNvSpPr txBox="1"/>
          <p:nvPr/>
        </p:nvSpPr>
        <p:spPr>
          <a:xfrm>
            <a:off x="1019894" y="2284259"/>
            <a:ext cx="162394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contig file information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‘.assembly’ file</a:t>
            </a:r>
          </a:p>
          <a:p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Example: “head” to 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Print out the first 10 lines: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A82FC9-B649-E22F-AB51-968598359A3E}"/>
              </a:ext>
            </a:extLst>
          </p:cNvPr>
          <p:cNvSpPr txBox="1"/>
          <p:nvPr/>
        </p:nvSpPr>
        <p:spPr>
          <a:xfrm>
            <a:off x="7391400" y="5464323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266CD-5F36-D889-9D53-087782CEC112}"/>
              </a:ext>
            </a:extLst>
          </p:cNvPr>
          <p:cNvSpPr txBox="1"/>
          <p:nvPr/>
        </p:nvSpPr>
        <p:spPr>
          <a:xfrm>
            <a:off x="9010650" y="5452990"/>
            <a:ext cx="143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length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1C888-6DEC-DFEE-CCA6-1951EDDA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6448469"/>
            <a:ext cx="10682084" cy="310854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1482F2-2E06-5863-7BD1-1DE7A0AE452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391400" y="5833655"/>
            <a:ext cx="520880" cy="1062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492F39-3F47-C9AE-088B-EF1BF143A3E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525000" y="5822322"/>
            <a:ext cx="203571" cy="1073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5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48AC-C663-CE41-48E8-3EB8401AC4AF}"/>
              </a:ext>
            </a:extLst>
          </p:cNvPr>
          <p:cNvSpPr txBox="1"/>
          <p:nvPr/>
        </p:nvSpPr>
        <p:spPr>
          <a:xfrm>
            <a:off x="9038338" y="1791794"/>
            <a:ext cx="2188464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29469-996C-ABF5-3803-6BE79FA493E6}"/>
              </a:ext>
            </a:extLst>
          </p:cNvPr>
          <p:cNvSpPr txBox="1"/>
          <p:nvPr/>
        </p:nvSpPr>
        <p:spPr>
          <a:xfrm>
            <a:off x="6967728" y="3556654"/>
            <a:ext cx="2337816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E6369-FAB3-30A5-35AA-ECC35D0B6D50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E2BE-8144-F87E-A2FA-990A418EE752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84604-FDCA-1736-D721-8BE355C673F9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755F49-6CCF-7335-9CBD-27EBD6F2E8E3}"/>
              </a:ext>
            </a:extLst>
          </p:cNvPr>
          <p:cNvSpPr txBox="1"/>
          <p:nvPr/>
        </p:nvSpPr>
        <p:spPr>
          <a:xfrm>
            <a:off x="9462008" y="8333482"/>
            <a:ext cx="3479292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</p:spTree>
    <p:extLst>
      <p:ext uri="{BB962C8B-B14F-4D97-AF65-F5344CB8AC3E}">
        <p14:creationId xmlns:p14="http://schemas.microsoft.com/office/powerpoint/2010/main" val="74086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5D8000-5840-9C33-02C3-381F9786340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3429000" y="3137772"/>
            <a:ext cx="19281" cy="4728365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2D2F6D-57EB-274A-7955-4DDBEB0A654B}"/>
              </a:ext>
            </a:extLst>
          </p:cNvPr>
          <p:cNvCxnSpPr>
            <a:cxnSpLocks/>
          </p:cNvCxnSpPr>
          <p:nvPr/>
        </p:nvCxnSpPr>
        <p:spPr>
          <a:xfrm>
            <a:off x="3429000" y="7866137"/>
            <a:ext cx="4800600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77A48C-780B-2C8C-CAEB-B5933878AE26}"/>
              </a:ext>
            </a:extLst>
          </p:cNvPr>
          <p:cNvSpPr txBox="1"/>
          <p:nvPr/>
        </p:nvSpPr>
        <p:spPr>
          <a:xfrm rot="10800000">
            <a:off x="3386844" y="4982472"/>
            <a:ext cx="738664" cy="9222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rgbClr val="FF0000"/>
                </a:solidFill>
                <a:latin typeface="Calibri" panose="020F0502020204030204"/>
              </a:rPr>
              <a:t>Contig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  <a:p>
            <a:endParaRPr lang="en-NZ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0437F-488B-BB34-B34C-F94D44456D5E}"/>
              </a:ext>
            </a:extLst>
          </p:cNvPr>
          <p:cNvCxnSpPr>
            <a:cxnSpLocks/>
          </p:cNvCxnSpPr>
          <p:nvPr/>
        </p:nvCxnSpPr>
        <p:spPr>
          <a:xfrm>
            <a:off x="3408045" y="6712020"/>
            <a:ext cx="714598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61810366-8CAC-1C55-7B42-08BDE85E667A}"/>
              </a:ext>
            </a:extLst>
          </p:cNvPr>
          <p:cNvSpPr/>
          <p:nvPr/>
        </p:nvSpPr>
        <p:spPr>
          <a:xfrm>
            <a:off x="6896405" y="3601543"/>
            <a:ext cx="220978" cy="22859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F54A66-8E55-454E-AE24-071FAA80ED9E}"/>
              </a:ext>
            </a:extLst>
          </p:cNvPr>
          <p:cNvCxnSpPr>
            <a:cxnSpLocks/>
          </p:cNvCxnSpPr>
          <p:nvPr/>
        </p:nvCxnSpPr>
        <p:spPr>
          <a:xfrm flipH="1" flipV="1">
            <a:off x="3566164" y="3228337"/>
            <a:ext cx="4587236" cy="45725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26116BD-DCB2-E7CF-E8AF-C60BF87BF7D0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Dots on heatmap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6943E-D176-7827-E155-533E284A5092}"/>
              </a:ext>
            </a:extLst>
          </p:cNvPr>
          <p:cNvSpPr txBox="1"/>
          <p:nvPr/>
        </p:nvSpPr>
        <p:spPr>
          <a:xfrm>
            <a:off x="1741672" y="1910921"/>
            <a:ext cx="6752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 1: AATTCTACGCCGTCGT……AATTCCGGTGTGAC (length of 10kb)</a:t>
            </a:r>
          </a:p>
          <a:p>
            <a:r>
              <a:rPr lang="en-US" dirty="0"/>
              <a:t>R1: ATTCCGG</a:t>
            </a:r>
          </a:p>
          <a:p>
            <a:r>
              <a:rPr lang="en-US" dirty="0"/>
              <a:t>R2: TCCACGC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11773-2FCC-2ABD-7511-58B811EAAA9E}"/>
              </a:ext>
            </a:extLst>
          </p:cNvPr>
          <p:cNvSpPr txBox="1"/>
          <p:nvPr/>
        </p:nvSpPr>
        <p:spPr>
          <a:xfrm rot="16200000">
            <a:off x="5480118" y="7396925"/>
            <a:ext cx="738664" cy="9222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rgbClr val="FF0000"/>
                </a:solidFill>
                <a:latin typeface="Calibri" panose="020F0502020204030204"/>
              </a:rPr>
              <a:t>Contig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  <a:p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EB34A-8279-BF15-BACB-B4B7041CC3D9}"/>
              </a:ext>
            </a:extLst>
          </p:cNvPr>
          <p:cNvSpPr txBox="1"/>
          <p:nvPr/>
        </p:nvSpPr>
        <p:spPr>
          <a:xfrm>
            <a:off x="2884397" y="351794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E250B-869B-9FE6-556B-864F32E790ED}"/>
              </a:ext>
            </a:extLst>
          </p:cNvPr>
          <p:cNvSpPr txBox="1"/>
          <p:nvPr/>
        </p:nvSpPr>
        <p:spPr>
          <a:xfrm>
            <a:off x="2885145" y="761624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BD454-7533-F2FA-CECD-FEAC00E0EEFD}"/>
              </a:ext>
            </a:extLst>
          </p:cNvPr>
          <p:cNvSpPr txBox="1"/>
          <p:nvPr/>
        </p:nvSpPr>
        <p:spPr>
          <a:xfrm>
            <a:off x="3146595" y="2953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1A2555-AAC8-F2F3-FDE4-E7E774A20AAD}"/>
              </a:ext>
            </a:extLst>
          </p:cNvPr>
          <p:cNvSpPr txBox="1"/>
          <p:nvPr/>
        </p:nvSpPr>
        <p:spPr>
          <a:xfrm>
            <a:off x="3313497" y="79225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EA87C-8374-36B8-0CB1-31AB33E37459}"/>
              </a:ext>
            </a:extLst>
          </p:cNvPr>
          <p:cNvSpPr txBox="1"/>
          <p:nvPr/>
        </p:nvSpPr>
        <p:spPr>
          <a:xfrm>
            <a:off x="7971482" y="79133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1B1398-75CC-7399-62BF-F6DE71600C6B}"/>
              </a:ext>
            </a:extLst>
          </p:cNvPr>
          <p:cNvSpPr txBox="1"/>
          <p:nvPr/>
        </p:nvSpPr>
        <p:spPr>
          <a:xfrm>
            <a:off x="2879713" y="652735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0A27E-498A-A909-9C42-8CFE2A8C0B4A}"/>
              </a:ext>
            </a:extLst>
          </p:cNvPr>
          <p:cNvSpPr txBox="1"/>
          <p:nvPr/>
        </p:nvSpPr>
        <p:spPr>
          <a:xfrm>
            <a:off x="3886200" y="797290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DCA47-E1C1-A2E6-3C6C-0D87C374A708}"/>
              </a:ext>
            </a:extLst>
          </p:cNvPr>
          <p:cNvSpPr txBox="1"/>
          <p:nvPr/>
        </p:nvSpPr>
        <p:spPr>
          <a:xfrm>
            <a:off x="6755284" y="795035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4610DB-B1A9-563A-9CF1-089F3D21545B}"/>
              </a:ext>
            </a:extLst>
          </p:cNvPr>
          <p:cNvCxnSpPr>
            <a:cxnSpLocks/>
          </p:cNvCxnSpPr>
          <p:nvPr/>
        </p:nvCxnSpPr>
        <p:spPr>
          <a:xfrm flipV="1">
            <a:off x="7002100" y="3794031"/>
            <a:ext cx="0" cy="400688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717C41E-FB0D-AC5B-8137-A03ABB6CD042}"/>
              </a:ext>
            </a:extLst>
          </p:cNvPr>
          <p:cNvSpPr txBox="1"/>
          <p:nvPr/>
        </p:nvSpPr>
        <p:spPr>
          <a:xfrm>
            <a:off x="1781900" y="3531172"/>
            <a:ext cx="96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Start: 2k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EC30E-C6A2-BC9A-AA0E-A4B0A96CD59C}"/>
              </a:ext>
            </a:extLst>
          </p:cNvPr>
          <p:cNvSpPr txBox="1"/>
          <p:nvPr/>
        </p:nvSpPr>
        <p:spPr>
          <a:xfrm>
            <a:off x="1834418" y="6527354"/>
            <a:ext cx="96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Start: 7k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C839A1-D347-450E-C74C-D1B08F537358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3464340" y="3715838"/>
            <a:ext cx="3432065" cy="1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C25F73-BB48-FC13-4FD4-88E9FAF087AA}"/>
              </a:ext>
            </a:extLst>
          </p:cNvPr>
          <p:cNvCxnSpPr>
            <a:cxnSpLocks/>
            <a:endCxn id="73" idx="4"/>
          </p:cNvCxnSpPr>
          <p:nvPr/>
        </p:nvCxnSpPr>
        <p:spPr>
          <a:xfrm flipH="1" flipV="1">
            <a:off x="4069795" y="6826315"/>
            <a:ext cx="1" cy="103982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Connector 69">
            <a:extLst>
              <a:ext uri="{FF2B5EF4-FFF2-40B4-BE49-F238E27FC236}">
                <a16:creationId xmlns:a16="http://schemas.microsoft.com/office/drawing/2014/main" id="{112AAAD9-4B89-1B24-D10F-6BE65D351CE9}"/>
              </a:ext>
            </a:extLst>
          </p:cNvPr>
          <p:cNvSpPr/>
          <p:nvPr/>
        </p:nvSpPr>
        <p:spPr>
          <a:xfrm>
            <a:off x="3959306" y="6597724"/>
            <a:ext cx="220978" cy="22859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1E22AA-A652-9EA1-FCF0-86B20F87E51A}"/>
              </a:ext>
            </a:extLst>
          </p:cNvPr>
          <p:cNvCxnSpPr>
            <a:cxnSpLocks/>
          </p:cNvCxnSpPr>
          <p:nvPr/>
        </p:nvCxnSpPr>
        <p:spPr>
          <a:xfrm flipV="1">
            <a:off x="4066257" y="4305300"/>
            <a:ext cx="3538" cy="3560837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66D0B5A-D45F-2AB3-F175-7B04441CBE30}"/>
              </a:ext>
            </a:extLst>
          </p:cNvPr>
          <p:cNvCxnSpPr>
            <a:cxnSpLocks/>
          </p:cNvCxnSpPr>
          <p:nvPr/>
        </p:nvCxnSpPr>
        <p:spPr>
          <a:xfrm>
            <a:off x="3494623" y="3715838"/>
            <a:ext cx="94569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CF693EA-8D6C-7F32-5C4D-4C38B0608F7D}"/>
              </a:ext>
            </a:extLst>
          </p:cNvPr>
          <p:cNvSpPr txBox="1"/>
          <p:nvPr/>
        </p:nvSpPr>
        <p:spPr>
          <a:xfrm>
            <a:off x="10685687" y="1562100"/>
            <a:ext cx="5715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R1 &amp; R2 link file (.hic) only has the start mapped locations for R1 &amp; R2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closer the mapped R1 &amp; R2 are, the closer the dot is to the diagonal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biology, </a:t>
            </a:r>
            <a:r>
              <a:rPr lang="en-US" sz="3200" dirty="0"/>
              <a:t>R1 &amp; R2</a:t>
            </a: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that are close together are more likely to be linked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lot more dots are sitting close to the diagonal, indicating much higher frequency of interactions between the genomic regions that are close to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56 -0.24074 " pathEditMode="relative" ptsTypes="A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64198E-7 L 0.00069 -0.241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20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8.64198E-7 L -2.77778E-6 -0.241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1303 0.003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9" y="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707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6914E-7 L -0.12995 -2.46914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26" grpId="0"/>
      <p:bldP spid="30" grpId="0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93390239-33CB-7F00-1054-DD104D814F6F}"/>
              </a:ext>
            </a:extLst>
          </p:cNvPr>
          <p:cNvSpPr txBox="1"/>
          <p:nvPr/>
        </p:nvSpPr>
        <p:spPr>
          <a:xfrm>
            <a:off x="8746236" y="419100"/>
            <a:ext cx="88773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heatmap of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542F5-4541-CFE8-92C9-DC0BC9A0FCC8}"/>
              </a:ext>
            </a:extLst>
          </p:cNvPr>
          <p:cNvSpPr txBox="1"/>
          <p:nvPr/>
        </p:nvSpPr>
        <p:spPr>
          <a:xfrm>
            <a:off x="9153144" y="2847252"/>
            <a:ext cx="82296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 from fish Hi-C mapped data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tigs resulted from assembling raw sequencing reads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Contigs are placed with random order and orientation at y-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xis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, same order and orientation at x-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xis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(from left to right)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Grey/black line separates the two contigs on the map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Strong signals (red squares) can be seen due to frequent contacts between the two contigs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A5022-CB38-511A-3702-E1730C6E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257300"/>
            <a:ext cx="8144257" cy="821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1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7DCEA-5BB0-72CA-2CD0-3387B9D52E53}"/>
              </a:ext>
            </a:extLst>
          </p:cNvPr>
          <p:cNvSpPr txBox="1"/>
          <p:nvPr/>
        </p:nvSpPr>
        <p:spPr>
          <a:xfrm>
            <a:off x="4072479" y="1309493"/>
            <a:ext cx="2895600" cy="707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Extract contigs based on interaction signals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FDC90-22C3-7A0A-E4F1-A0E4D90B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879" y="1663436"/>
            <a:ext cx="6573159" cy="6629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C1DE648-CD12-543C-AD81-55ADCD069868}"/>
              </a:ext>
            </a:extLst>
          </p:cNvPr>
          <p:cNvSpPr/>
          <p:nvPr/>
        </p:nvSpPr>
        <p:spPr>
          <a:xfrm>
            <a:off x="10701879" y="2017379"/>
            <a:ext cx="304800" cy="35891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0AAE1C-A201-3641-2394-271FD2775BA1}"/>
              </a:ext>
            </a:extLst>
          </p:cNvPr>
          <p:cNvSpPr/>
          <p:nvPr/>
        </p:nvSpPr>
        <p:spPr>
          <a:xfrm>
            <a:off x="10723215" y="4295384"/>
            <a:ext cx="304800" cy="35891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1B1151-89BF-F528-AEF6-6C17CAD5DCFE}"/>
              </a:ext>
            </a:extLst>
          </p:cNvPr>
          <p:cNvSpPr/>
          <p:nvPr/>
        </p:nvSpPr>
        <p:spPr>
          <a:xfrm>
            <a:off x="10695783" y="2931779"/>
            <a:ext cx="304800" cy="35891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3A126D-2F2D-3666-024F-E1CD3683C864}"/>
              </a:ext>
            </a:extLst>
          </p:cNvPr>
          <p:cNvCxnSpPr>
            <a:cxnSpLocks/>
            <a:stCxn id="18" idx="3"/>
            <a:endCxn id="4" idx="2"/>
          </p:cNvCxnSpPr>
          <p:nvPr/>
        </p:nvCxnSpPr>
        <p:spPr>
          <a:xfrm flipV="1">
            <a:off x="8778116" y="2196836"/>
            <a:ext cx="1923763" cy="1492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B8371-E735-6314-9E77-42E32D4F5B05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 flipV="1">
            <a:off x="8778116" y="3111236"/>
            <a:ext cx="1917667" cy="5776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4D6B2-F43A-48CB-6B06-5A1C2311BC7F}"/>
              </a:ext>
            </a:extLst>
          </p:cNvPr>
          <p:cNvCxnSpPr>
            <a:cxnSpLocks/>
            <a:stCxn id="18" idx="3"/>
            <a:endCxn id="5" idx="2"/>
          </p:cNvCxnSpPr>
          <p:nvPr/>
        </p:nvCxnSpPr>
        <p:spPr>
          <a:xfrm>
            <a:off x="8778116" y="3688912"/>
            <a:ext cx="1945099" cy="785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9473A-741B-3856-E0E2-DEF5E11E8290}"/>
              </a:ext>
            </a:extLst>
          </p:cNvPr>
          <p:cNvSpPr txBox="1"/>
          <p:nvPr/>
        </p:nvSpPr>
        <p:spPr>
          <a:xfrm>
            <a:off x="9188957" y="2053071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Contig102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CCB21-05B1-E62E-38F3-29B579FBD5DA}"/>
              </a:ext>
            </a:extLst>
          </p:cNvPr>
          <p:cNvSpPr txBox="1"/>
          <p:nvPr/>
        </p:nvSpPr>
        <p:spPr>
          <a:xfrm>
            <a:off x="9206994" y="2784040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Contig457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B49FC-B4A9-BD22-E0EC-DB7DF6FC5F42}"/>
              </a:ext>
            </a:extLst>
          </p:cNvPr>
          <p:cNvSpPr txBox="1"/>
          <p:nvPr/>
        </p:nvSpPr>
        <p:spPr>
          <a:xfrm>
            <a:off x="9339708" y="4295384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Contig93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AD833-7990-E1E8-5F02-814717533BAC}"/>
              </a:ext>
            </a:extLst>
          </p:cNvPr>
          <p:cNvSpPr txBox="1"/>
          <p:nvPr/>
        </p:nvSpPr>
        <p:spPr>
          <a:xfrm>
            <a:off x="6796916" y="3334969"/>
            <a:ext cx="1981200" cy="707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Cluster 1 (</a:t>
            </a:r>
            <a:r>
              <a:rPr lang="en-US" sz="2000" dirty="0" err="1"/>
              <a:t>pseudochr</a:t>
            </a:r>
            <a:r>
              <a:rPr lang="en-US" sz="2000" dirty="0"/>
              <a:t> 1)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C38D58-575D-532C-6B97-1E7D25EE0EDE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>
            <a:off x="5520279" y="2017379"/>
            <a:ext cx="2267237" cy="131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6169AA-921B-B205-5662-2F6041A70CF2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5520279" y="4042855"/>
            <a:ext cx="2267237" cy="144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74B22-BD79-0293-22C8-9B18AF2C80E1}"/>
              </a:ext>
            </a:extLst>
          </p:cNvPr>
          <p:cNvSpPr txBox="1"/>
          <p:nvPr/>
        </p:nvSpPr>
        <p:spPr>
          <a:xfrm>
            <a:off x="4072479" y="5485491"/>
            <a:ext cx="2895600" cy="707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Re-order and re-orientate separately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AFC2E3-632F-1836-B3CF-7419797C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92" y="5151844"/>
            <a:ext cx="626061" cy="6260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E7139-F87C-F33F-AAA4-66016DD3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57" y="5941232"/>
            <a:ext cx="626061" cy="6260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4BD250-51EE-ED37-F74F-6112F1F2CBE6}"/>
              </a:ext>
            </a:extLst>
          </p:cNvPr>
          <p:cNvSpPr txBox="1"/>
          <p:nvPr/>
        </p:nvSpPr>
        <p:spPr>
          <a:xfrm>
            <a:off x="2329673" y="5323030"/>
            <a:ext cx="1264170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Select the best heatmap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B9B816-4B32-2FD7-39C8-C31D645D79C6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 flipH="1">
            <a:off x="5519661" y="2017379"/>
            <a:ext cx="618" cy="132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FE4142-23F9-A9B3-1667-1FF9B928A006}"/>
              </a:ext>
            </a:extLst>
          </p:cNvPr>
          <p:cNvSpPr txBox="1"/>
          <p:nvPr/>
        </p:nvSpPr>
        <p:spPr>
          <a:xfrm>
            <a:off x="4529060" y="3344397"/>
            <a:ext cx="1981201" cy="707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Cluster 2 (</a:t>
            </a:r>
            <a:r>
              <a:rPr lang="en-US" sz="2000" dirty="0" err="1"/>
              <a:t>pseudochr</a:t>
            </a:r>
            <a:r>
              <a:rPr lang="en-US" sz="2000" dirty="0"/>
              <a:t> 2)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8C905F-674D-2287-8C0A-8AD5E1CAF358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>
            <a:off x="5519661" y="4052283"/>
            <a:ext cx="618" cy="143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CD072ED-6651-1BB5-1973-135C6219E629}"/>
              </a:ext>
            </a:extLst>
          </p:cNvPr>
          <p:cNvSpPr txBox="1"/>
          <p:nvPr/>
        </p:nvSpPr>
        <p:spPr>
          <a:xfrm>
            <a:off x="1786615" y="3285714"/>
            <a:ext cx="1981201" cy="707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Cluster x (</a:t>
            </a:r>
            <a:r>
              <a:rPr lang="en-US" sz="2000" dirty="0" err="1"/>
              <a:t>pseudochr</a:t>
            </a:r>
            <a:r>
              <a:rPr lang="en-US" sz="2000" dirty="0"/>
              <a:t> x)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411797-A018-6B19-F032-DAC7B3DEAAD6}"/>
              </a:ext>
            </a:extLst>
          </p:cNvPr>
          <p:cNvCxnSpPr>
            <a:cxnSpLocks/>
            <a:stCxn id="2" idx="2"/>
            <a:endCxn id="54" idx="0"/>
          </p:cNvCxnSpPr>
          <p:nvPr/>
        </p:nvCxnSpPr>
        <p:spPr>
          <a:xfrm flipH="1">
            <a:off x="2777216" y="2017379"/>
            <a:ext cx="2743063" cy="126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8369607-E854-E373-7689-89782B9FF5C1}"/>
              </a:ext>
            </a:extLst>
          </p:cNvPr>
          <p:cNvSpPr txBox="1"/>
          <p:nvPr/>
        </p:nvSpPr>
        <p:spPr>
          <a:xfrm>
            <a:off x="3898204" y="345499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E3B0E3-4856-B82E-E040-73936ABAD3E9}"/>
              </a:ext>
            </a:extLst>
          </p:cNvPr>
          <p:cNvCxnSpPr>
            <a:stCxn id="24" idx="1"/>
            <a:endCxn id="31" idx="3"/>
          </p:cNvCxnSpPr>
          <p:nvPr/>
        </p:nvCxnSpPr>
        <p:spPr>
          <a:xfrm flipH="1" flipV="1">
            <a:off x="3593843" y="5830862"/>
            <a:ext cx="478636" cy="8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AFBD0B4-5576-EC97-BBDB-1B6193D37511}"/>
              </a:ext>
            </a:extLst>
          </p:cNvPr>
          <p:cNvSpPr txBox="1"/>
          <p:nvPr/>
        </p:nvSpPr>
        <p:spPr>
          <a:xfrm>
            <a:off x="4074267" y="7328237"/>
            <a:ext cx="2895600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Combine and regenerate Hi-C map on all clusters to check. 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7013E0-ABC9-6D19-021F-C53E45F96F47}"/>
              </a:ext>
            </a:extLst>
          </p:cNvPr>
          <p:cNvCxnSpPr>
            <a:cxnSpLocks/>
            <a:stCxn id="54" idx="2"/>
            <a:endCxn id="24" idx="0"/>
          </p:cNvCxnSpPr>
          <p:nvPr/>
        </p:nvCxnSpPr>
        <p:spPr>
          <a:xfrm>
            <a:off x="2777216" y="3993600"/>
            <a:ext cx="2743063" cy="149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8A74A9-D92D-8208-72B4-CC90D7CC96A8}"/>
              </a:ext>
            </a:extLst>
          </p:cNvPr>
          <p:cNvCxnSpPr>
            <a:cxnSpLocks/>
            <a:stCxn id="24" idx="2"/>
            <a:endCxn id="71" idx="0"/>
          </p:cNvCxnSpPr>
          <p:nvPr/>
        </p:nvCxnSpPr>
        <p:spPr>
          <a:xfrm>
            <a:off x="5520279" y="6193377"/>
            <a:ext cx="1788" cy="113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3CED138-ABFD-284F-86CE-2FB203422B80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1314357" y="7836069"/>
            <a:ext cx="275991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DDB9D8F-8F31-9B32-5595-6857A1288114}"/>
              </a:ext>
            </a:extLst>
          </p:cNvPr>
          <p:cNvCxnSpPr>
            <a:cxnSpLocks/>
          </p:cNvCxnSpPr>
          <p:nvPr/>
        </p:nvCxnSpPr>
        <p:spPr>
          <a:xfrm flipV="1">
            <a:off x="1295400" y="1663436"/>
            <a:ext cx="18957" cy="617263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3D8EA2F-7E4F-567E-2FC5-A73DA3182729}"/>
              </a:ext>
            </a:extLst>
          </p:cNvPr>
          <p:cNvCxnSpPr>
            <a:endCxn id="2" idx="1"/>
          </p:cNvCxnSpPr>
          <p:nvPr/>
        </p:nvCxnSpPr>
        <p:spPr>
          <a:xfrm>
            <a:off x="1314357" y="1663436"/>
            <a:ext cx="2758122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5A7E8E4-97AE-78A4-423F-A9DEF459DF15}"/>
              </a:ext>
            </a:extLst>
          </p:cNvPr>
          <p:cNvSpPr txBox="1"/>
          <p:nvPr/>
        </p:nvSpPr>
        <p:spPr>
          <a:xfrm>
            <a:off x="1347114" y="6916560"/>
            <a:ext cx="255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the whole process more than once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10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2F3A5-B61B-900A-7F2F-46DD95F4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700"/>
            <a:ext cx="6618424" cy="662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0EFB5-5669-DEAC-466D-DBAB4E8B0AB9}"/>
              </a:ext>
            </a:extLst>
          </p:cNvPr>
          <p:cNvSpPr txBox="1"/>
          <p:nvPr/>
        </p:nvSpPr>
        <p:spPr>
          <a:xfrm>
            <a:off x="9601200" y="11811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000" b="1" dirty="0"/>
              <a:t>Composition of the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5B355-3804-8EF5-283C-19414E625A59}"/>
              </a:ext>
            </a:extLst>
          </p:cNvPr>
          <p:cNvSpPr txBox="1"/>
          <p:nvPr/>
        </p:nvSpPr>
        <p:spPr>
          <a:xfrm>
            <a:off x="8953500" y="2388900"/>
            <a:ext cx="7696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images are made up of pixel dots</a:t>
            </a:r>
            <a:r>
              <a:rPr lang="zh-CN" altLang="en-US" sz="3200" dirty="0"/>
              <a:t>，</a:t>
            </a: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 shown in this image each small square is a pixel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Pixel points are stored in a matrix with values from 0-255</a:t>
            </a:r>
          </a:p>
          <a:p>
            <a:endParaRPr lang="en-US" sz="3200" dirty="0"/>
          </a:p>
          <a:p>
            <a:r>
              <a:rPr lang="en-US" sz="3200" dirty="0"/>
              <a:t>The usual picture is therefore made up of three or four </a:t>
            </a:r>
            <a:r>
              <a:rPr lang="en-US" altLang="zh-CN" sz="3200" dirty="0"/>
              <a:t>matrix</a:t>
            </a:r>
            <a:r>
              <a:rPr lang="en-US" sz="3200" dirty="0"/>
              <a:t> filled with values from 0-255.</a:t>
            </a:r>
          </a:p>
          <a:p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9E8F3-CCBF-9ECA-FC33-2919A42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305675"/>
            <a:ext cx="96964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26A3C-493D-0429-C42B-C5EB45BB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647700"/>
            <a:ext cx="6701183" cy="624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8CFBE-20AC-6C13-37CB-638F7556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56" y="7429500"/>
            <a:ext cx="3453468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567CC-17EB-8341-EC80-9A4C509AF3EF}"/>
              </a:ext>
            </a:extLst>
          </p:cNvPr>
          <p:cNvSpPr txBox="1"/>
          <p:nvPr/>
        </p:nvSpPr>
        <p:spPr>
          <a:xfrm>
            <a:off x="8229600" y="2476500"/>
            <a:ext cx="87325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HIC heatmap has 975 rows and 957 columns of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three-channel image, with a 975*957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here are 16777216 (256*256*256)combination colors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6549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846CD-41E0-6A43-EDD8-B9F3AA1D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3500"/>
            <a:ext cx="6008148" cy="5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A52CA-0DD2-4CBB-D3CC-9ED67E2C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66" y="7048500"/>
            <a:ext cx="4482015" cy="2080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7288F-17B5-93BE-686C-0E8508ABD1E1}"/>
              </a:ext>
            </a:extLst>
          </p:cNvPr>
          <p:cNvSpPr txBox="1"/>
          <p:nvPr/>
        </p:nvSpPr>
        <p:spPr>
          <a:xfrm>
            <a:off x="7848600" y="1485900"/>
            <a:ext cx="802744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Some image processing algorithms only accept single channel images for processing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colour images contain so much information and a single channel matrix is much easier to process than a three channel  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many packaged </a:t>
            </a:r>
            <a:r>
              <a:rPr lang="en-NZ" sz="32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opencv</a:t>
            </a: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functions only accept greyscale images as input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 is only one matrix, a 975*957 matrix of 0-255, where 0 is black, 255 is white and the middle is a varying shade of grey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765460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CC716-A1D7-4B3B-80B3-CAAED571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52700"/>
            <a:ext cx="6003777" cy="6076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7A28A-F3D8-378A-BC5F-FC5B6003D849}"/>
              </a:ext>
            </a:extLst>
          </p:cNvPr>
          <p:cNvSpPr txBox="1"/>
          <p:nvPr/>
        </p:nvSpPr>
        <p:spPr>
          <a:xfrm rot="16200000">
            <a:off x="5314891" y="-780991"/>
            <a:ext cx="800219" cy="51816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NZ" sz="4000" b="1" dirty="0"/>
              <a:t>HSV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5781A-1141-28C6-B28E-833626493CDF}"/>
              </a:ext>
            </a:extLst>
          </p:cNvPr>
          <p:cNvSpPr txBox="1"/>
          <p:nvPr/>
        </p:nvSpPr>
        <p:spPr>
          <a:xfrm>
            <a:off x="8305801" y="1111627"/>
            <a:ext cx="777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 greyed-out areas of the interactions and the gapped lines are too similar in colour, so they look cluttered.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simply means that the colours are highlighted and then greyed out afterwards to make it much clearer</a:t>
            </a:r>
          </a:p>
          <a:p>
            <a:endParaRPr lang="en-NZ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3A659-3F38-DBF1-17DA-09EC5ADB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610100"/>
            <a:ext cx="5791200" cy="54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</p:spTree>
    <p:extLst>
      <p:ext uri="{BB962C8B-B14F-4D97-AF65-F5344CB8AC3E}">
        <p14:creationId xmlns:p14="http://schemas.microsoft.com/office/powerpoint/2010/main" val="310674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DC3CC-A06A-168E-5531-4D90D355EDA7}"/>
              </a:ext>
            </a:extLst>
          </p:cNvPr>
          <p:cNvSpPr txBox="1"/>
          <p:nvPr/>
        </p:nvSpPr>
        <p:spPr>
          <a:xfrm>
            <a:off x="1295400" y="7330440"/>
            <a:ext cx="1501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sometimes even after greyscale the image information is still too much or difficult to calculate so there is a binarization operation</a:t>
            </a:r>
            <a:r>
              <a:rPr lang="en-NZ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pixels of the image are grouped into 0 or 255 and no other colours.</a:t>
            </a:r>
          </a:p>
          <a:p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is simply done by setting the threshold to a value between 0 and 255, with anything above this value being set to white and anything below to black.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C34EE-C9C4-B21B-F722-D184B6578DA4}"/>
              </a:ext>
            </a:extLst>
          </p:cNvPr>
          <p:cNvSpPr txBox="1"/>
          <p:nvPr/>
        </p:nvSpPr>
        <p:spPr>
          <a:xfrm>
            <a:off x="1066800" y="800100"/>
            <a:ext cx="861774" cy="5181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NZ" sz="4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Binarization</a:t>
            </a:r>
            <a:endParaRPr lang="en-NZ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8D54E-55C5-7DB2-FBEE-9C827EBF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2900"/>
            <a:ext cx="7162800" cy="673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180C4-34CC-10AB-A6F9-C14854CC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303" y="1257300"/>
            <a:ext cx="72564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D5927-D10D-88D2-17CD-E5C0F09B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094632"/>
            <a:ext cx="5712426" cy="566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CD27E-B02E-F541-887D-10C3BB17D1EC}"/>
              </a:ext>
            </a:extLst>
          </p:cNvPr>
          <p:cNvSpPr txBox="1"/>
          <p:nvPr/>
        </p:nvSpPr>
        <p:spPr>
          <a:xfrm>
            <a:off x="12496800" y="1028700"/>
            <a:ext cx="432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400" b="1" dirty="0"/>
              <a:t>Border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579A9-E153-593D-A9EA-837CAFECCD52}"/>
              </a:ext>
            </a:extLst>
          </p:cNvPr>
          <p:cNvSpPr txBox="1"/>
          <p:nvPr/>
        </p:nvSpPr>
        <p:spPr>
          <a:xfrm>
            <a:off x="12344400" y="2705100"/>
            <a:ext cx="4114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Many image processing methods, including border detection, they have to do image smoothing, which uses some simple convolution operations.</a:t>
            </a:r>
          </a:p>
          <a:p>
            <a:endParaRPr lang="en-NZ" sz="3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NZ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Gaussian smoothing is used in canny border detection</a:t>
            </a:r>
            <a:endParaRPr lang="en-NZ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29402-CE25-37AA-FC2D-753DBAD0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591"/>
            <a:ext cx="6111843" cy="63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7B6485-F999-1513-0176-C4EE8E7E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25464"/>
            <a:ext cx="4800600" cy="4769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C7858-5FA9-B1AE-D4EB-CCA2AE63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838981"/>
            <a:ext cx="5486400" cy="4542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98A3C-C3D5-7328-5B8C-0BFA36630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490" y="1014241"/>
            <a:ext cx="5354608" cy="412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8E3E4-5F32-95BE-45CC-1F823DA54F57}"/>
              </a:ext>
            </a:extLst>
          </p:cNvPr>
          <p:cNvSpPr txBox="1"/>
          <p:nvPr/>
        </p:nvSpPr>
        <p:spPr>
          <a:xfrm>
            <a:off x="2133600" y="6286500"/>
            <a:ext cx="1226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convolution kernel is set to 3*3(in terms of Gaussian filtering, the value of the kernel is set to be larger the closer it is to the centre)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3*3 region is drawn in the matrix of the image</a:t>
            </a:r>
            <a:endParaRPr lang="en-NZ" sz="2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3*3 kernel performs a weighted average of the 3*3 images region, pixel value changed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Sliding processes the whole image, so smoothing these very small points</a:t>
            </a:r>
            <a:endParaRPr lang="en-NZ" sz="2800" dirty="0"/>
          </a:p>
        </p:txBody>
      </p:sp>
    </p:spTree>
    <p:extLst>
      <p:ext uri="{BB962C8B-B14F-4D97-AF65-F5344CB8AC3E}">
        <p14:creationId xmlns:p14="http://schemas.microsoft.com/office/powerpoint/2010/main" val="144875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99877-0929-E83B-8323-B1AAAB4C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6" y="1028700"/>
            <a:ext cx="7324725" cy="735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CFC8DC-0B7E-9D15-D24D-E1646D9F3F58}"/>
              </a:ext>
            </a:extLst>
          </p:cNvPr>
          <p:cNvSpPr txBox="1"/>
          <p:nvPr/>
        </p:nvSpPr>
        <p:spPr>
          <a:xfrm>
            <a:off x="9296400" y="1790700"/>
            <a:ext cx="7324725" cy="735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May damage the integrity of some small region, which may have an impact on images with such as HIC heatmap interaction region.</a:t>
            </a:r>
          </a:p>
          <a:p>
            <a:endParaRPr lang="en-NZ" sz="3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Some of the other edge detection method also have </a:t>
            </a:r>
            <a:r>
              <a:rPr lang="en-NZ" sz="3600" b="0" i="0" dirty="0">
                <a:solidFill>
                  <a:srgbClr val="333333"/>
                </a:solidFill>
                <a:effectLst/>
              </a:rPr>
              <a:t>morphology </a:t>
            </a:r>
            <a:r>
              <a:rPr lang="en-NZ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method like </a:t>
            </a:r>
            <a:r>
              <a:rPr lang="en-NZ" sz="3600" b="0" i="0" dirty="0">
                <a:solidFill>
                  <a:srgbClr val="333333"/>
                </a:solidFill>
                <a:effectLst/>
              </a:rPr>
              <a:t>Opening</a:t>
            </a:r>
            <a:r>
              <a:rPr lang="en-NZ" sz="3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NZ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Closing</a:t>
            </a:r>
            <a:r>
              <a:rPr lang="en-NZ" sz="3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NZ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operations processing that will erode or inflate these small regions and may also affect pixel points.</a:t>
            </a:r>
          </a:p>
          <a:p>
            <a:endParaRPr lang="en-NZ" sz="3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2038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BB40B-09DD-47C3-923D-4097A646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628900"/>
            <a:ext cx="7040880" cy="670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00323-FC5B-5464-DC34-385EAD232EED}"/>
              </a:ext>
            </a:extLst>
          </p:cNvPr>
          <p:cNvSpPr txBox="1"/>
          <p:nvPr/>
        </p:nvSpPr>
        <p:spPr>
          <a:xfrm>
            <a:off x="4419600" y="952500"/>
            <a:ext cx="670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Trying to find all white pixels except those in the diagonal(haven’t finish)</a:t>
            </a:r>
          </a:p>
        </p:txBody>
      </p:sp>
    </p:spTree>
    <p:extLst>
      <p:ext uri="{BB962C8B-B14F-4D97-AF65-F5344CB8AC3E}">
        <p14:creationId xmlns:p14="http://schemas.microsoft.com/office/powerpoint/2010/main" val="352936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7043" y="3056151"/>
            <a:ext cx="992146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5800" y="2400300"/>
            <a:ext cx="8008800" cy="60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NZ" sz="3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 to reverse the location of content in the text from the pixel with dots on the image?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these points are represented in the image as pixel points and the extracted positions are at most which rows and columns of a matrix(e.g.[340,560])</a:t>
            </a:r>
            <a:endParaRPr lang="en-NZ" sz="36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NZ" sz="3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If the input image is 1000*1000, there are only 1000000 pixel points, but there are likely more than 1000000 interaction points on a HIC heatmap.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994C38"/>
              </a:solidFill>
              <a:latin typeface="Clear Sans Regular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7043" y="3056151"/>
            <a:ext cx="992146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94105" y="2301500"/>
            <a:ext cx="8008800" cy="694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NZ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Grayscale images are easy to process and it’s hard to find Gradient for colour one.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b="1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Each mistake has a different shade of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colour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, making it difficult to apply a uniform standard for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filtering.which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can damage some information during image processing.</a:t>
            </a:r>
            <a:endParaRPr lang="en-NZ" sz="36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Is ok Border detection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can filter out some information? And how to use border detection find mistakes?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NZ" sz="36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399" dirty="0">
              <a:solidFill>
                <a:srgbClr val="994C38"/>
              </a:solidFill>
              <a:latin typeface="Clear Sans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174164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4F680B-C907-61A7-1593-3A15C6426F1A}"/>
              </a:ext>
            </a:extLst>
          </p:cNvPr>
          <p:cNvSpPr txBox="1"/>
          <p:nvPr/>
        </p:nvSpPr>
        <p:spPr>
          <a:xfrm>
            <a:off x="871178" y="2533680"/>
            <a:ext cx="1589282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Input file 1 – genomic sequences (contigs)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Contigs that were generated from several assembling steps from raw whole-genome sequencing reads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Contigs that are required to be post-scaffolded using Hi-C data to chromosomal level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be hundreds or thousands of contigs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Length can vary, usually longer than 10kb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“.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Fasta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” file</a:t>
            </a:r>
            <a:endParaRPr lang="en-US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Example: “head 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xxx.fasta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” to 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print out the first 10 lines: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688B3C2-21D4-6147-81C3-AE31B114AF4B}"/>
              </a:ext>
            </a:extLst>
          </p:cNvPr>
          <p:cNvSpPr txBox="1"/>
          <p:nvPr/>
        </p:nvSpPr>
        <p:spPr>
          <a:xfrm>
            <a:off x="762000" y="1019175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E366B-6F12-7D36-E420-B00BBEBF113F}"/>
              </a:ext>
            </a:extLst>
          </p:cNvPr>
          <p:cNvSpPr txBox="1"/>
          <p:nvPr/>
        </p:nvSpPr>
        <p:spPr>
          <a:xfrm>
            <a:off x="8817589" y="6805058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(sequence ID)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18D5B-ABE4-6B3A-2127-9245C095EC7D}"/>
              </a:ext>
            </a:extLst>
          </p:cNvPr>
          <p:cNvSpPr txBox="1"/>
          <p:nvPr/>
        </p:nvSpPr>
        <p:spPr>
          <a:xfrm>
            <a:off x="13428399" y="68494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sequence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E1C0E8-EC4F-2FE1-4FBA-F22B27B6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7581900"/>
            <a:ext cx="10139596" cy="239830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9F9E05-2211-3AEB-11D6-861526DF39DE}"/>
              </a:ext>
            </a:extLst>
          </p:cNvPr>
          <p:cNvCxnSpPr>
            <a:cxnSpLocks/>
          </p:cNvCxnSpPr>
          <p:nvPr/>
        </p:nvCxnSpPr>
        <p:spPr>
          <a:xfrm flipH="1">
            <a:off x="8399859" y="7218759"/>
            <a:ext cx="744141" cy="74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770FF6-B433-1EB3-BAF3-7A99A7E2C891}"/>
              </a:ext>
            </a:extLst>
          </p:cNvPr>
          <p:cNvCxnSpPr>
            <a:cxnSpLocks/>
          </p:cNvCxnSpPr>
          <p:nvPr/>
        </p:nvCxnSpPr>
        <p:spPr>
          <a:xfrm flipH="1">
            <a:off x="13428399" y="7381249"/>
            <a:ext cx="805101" cy="1191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48AC-C663-CE41-48E8-3EB8401AC4AF}"/>
              </a:ext>
            </a:extLst>
          </p:cNvPr>
          <p:cNvSpPr txBox="1"/>
          <p:nvPr/>
        </p:nvSpPr>
        <p:spPr>
          <a:xfrm>
            <a:off x="9038338" y="1791794"/>
            <a:ext cx="2188464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</p:spTree>
    <p:extLst>
      <p:ext uri="{BB962C8B-B14F-4D97-AF65-F5344CB8AC3E}">
        <p14:creationId xmlns:p14="http://schemas.microsoft.com/office/powerpoint/2010/main" val="42057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0B7343C-536A-2A31-087F-06390E27036F}"/>
              </a:ext>
            </a:extLst>
          </p:cNvPr>
          <p:cNvSpPr txBox="1"/>
          <p:nvPr/>
        </p:nvSpPr>
        <p:spPr>
          <a:xfrm>
            <a:off x="762000" y="1019175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9CD6D-7E5E-83FB-BE8A-C92B7CF985A1}"/>
              </a:ext>
            </a:extLst>
          </p:cNvPr>
          <p:cNvSpPr txBox="1"/>
          <p:nvPr/>
        </p:nvSpPr>
        <p:spPr>
          <a:xfrm>
            <a:off x="981794" y="2147524"/>
            <a:ext cx="1589282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Input file 2 – Hi-C read sequences (R1 &amp; R2 files)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Data are used to scaffold genomic sequences</a:t>
            </a:r>
            <a:endParaRPr lang="en-US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be millions/billions of sequences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Length is 150 bases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“.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fastq.gz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” file</a:t>
            </a:r>
            <a:endParaRPr lang="en-US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Example: “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zcat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.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fq.gz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| head -n 10” to 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Print out the first 10 lines: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2B248-248E-CA0D-59F0-F04D84DA308C}"/>
              </a:ext>
            </a:extLst>
          </p:cNvPr>
          <p:cNvSpPr txBox="1"/>
          <p:nvPr/>
        </p:nvSpPr>
        <p:spPr>
          <a:xfrm>
            <a:off x="7924800" y="6676671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(read 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C25B3-B9AE-D1D3-2752-A27EEDF33894}"/>
              </a:ext>
            </a:extLst>
          </p:cNvPr>
          <p:cNvSpPr txBox="1"/>
          <p:nvPr/>
        </p:nvSpPr>
        <p:spPr>
          <a:xfrm>
            <a:off x="10138844" y="6748130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sequence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EB0C36-8F3C-C876-5D21-4E27C1CE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316863"/>
            <a:ext cx="12676626" cy="30042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C831A9-22E0-C3B9-1A04-420873A02085}"/>
              </a:ext>
            </a:extLst>
          </p:cNvPr>
          <p:cNvCxnSpPr/>
          <p:nvPr/>
        </p:nvCxnSpPr>
        <p:spPr>
          <a:xfrm flipH="1">
            <a:off x="7998503" y="7046003"/>
            <a:ext cx="535897" cy="535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D39B42-1EB0-096B-7C8F-F15EBCD92C93}"/>
              </a:ext>
            </a:extLst>
          </p:cNvPr>
          <p:cNvCxnSpPr>
            <a:cxnSpLocks/>
          </p:cNvCxnSpPr>
          <p:nvPr/>
        </p:nvCxnSpPr>
        <p:spPr>
          <a:xfrm flipH="1">
            <a:off x="9906000" y="7196456"/>
            <a:ext cx="590643" cy="62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85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48AC-C663-CE41-48E8-3EB8401AC4AF}"/>
              </a:ext>
            </a:extLst>
          </p:cNvPr>
          <p:cNvSpPr txBox="1"/>
          <p:nvPr/>
        </p:nvSpPr>
        <p:spPr>
          <a:xfrm>
            <a:off x="9038338" y="1791794"/>
            <a:ext cx="2188464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29469-996C-ABF5-3803-6BE79FA493E6}"/>
              </a:ext>
            </a:extLst>
          </p:cNvPr>
          <p:cNvSpPr txBox="1"/>
          <p:nvPr/>
        </p:nvSpPr>
        <p:spPr>
          <a:xfrm>
            <a:off x="6967728" y="3556654"/>
            <a:ext cx="2337816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</p:spTree>
    <p:extLst>
      <p:ext uri="{BB962C8B-B14F-4D97-AF65-F5344CB8AC3E}">
        <p14:creationId xmlns:p14="http://schemas.microsoft.com/office/powerpoint/2010/main" val="86061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F40BE68-E54A-F152-2B14-126DB0C468F5}"/>
              </a:ext>
            </a:extLst>
          </p:cNvPr>
          <p:cNvSpPr txBox="1"/>
          <p:nvPr/>
        </p:nvSpPr>
        <p:spPr>
          <a:xfrm>
            <a:off x="762000" y="1019175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B92C5-FF86-61EB-BE7B-87CD6AC833F2}"/>
              </a:ext>
            </a:extLst>
          </p:cNvPr>
          <p:cNvSpPr txBox="1"/>
          <p:nvPr/>
        </p:nvSpPr>
        <p:spPr>
          <a:xfrm>
            <a:off x="909800" y="2302900"/>
            <a:ext cx="1623940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Output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file from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alignning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Hi-C reads to the genomic sequences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BWA mapper is usually used to align Hi-C reads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 read will be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found with the best matching region on the genomic sequences</a:t>
            </a:r>
            <a:endParaRPr lang="en-US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“.bam” file</a:t>
            </a:r>
            <a:endParaRPr lang="en-US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Example: “</a:t>
            </a:r>
            <a:r>
              <a:rPr 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samtools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view .bam | head -n 10” to 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Print out the first 10 lines: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F09DB-426D-FEB0-3411-D8935F5854D8}"/>
              </a:ext>
            </a:extLst>
          </p:cNvPr>
          <p:cNvSpPr txBox="1"/>
          <p:nvPr/>
        </p:nvSpPr>
        <p:spPr>
          <a:xfrm>
            <a:off x="9606428" y="6145768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read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1885D-C1B3-6A41-2D4D-5C0626D4DB43}"/>
              </a:ext>
            </a:extLst>
          </p:cNvPr>
          <p:cNvSpPr txBox="1"/>
          <p:nvPr/>
        </p:nvSpPr>
        <p:spPr>
          <a:xfrm>
            <a:off x="11122654" y="6100828"/>
            <a:ext cx="125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65ACF-EA08-2557-BC36-C58EC81968AD}"/>
              </a:ext>
            </a:extLst>
          </p:cNvPr>
          <p:cNvSpPr txBox="1"/>
          <p:nvPr/>
        </p:nvSpPr>
        <p:spPr>
          <a:xfrm>
            <a:off x="12717168" y="6145768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1781A2-3C72-7E62-DFA1-D2ECDC2E4B0C}"/>
              </a:ext>
            </a:extLst>
          </p:cNvPr>
          <p:cNvSpPr txBox="1"/>
          <p:nvPr/>
        </p:nvSpPr>
        <p:spPr>
          <a:xfrm>
            <a:off x="15144042" y="6087060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1 Location (start)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50801-1830-48BC-B182-55EC2B353781}"/>
              </a:ext>
            </a:extLst>
          </p:cNvPr>
          <p:cNvSpPr txBox="1"/>
          <p:nvPr/>
        </p:nvSpPr>
        <p:spPr>
          <a:xfrm>
            <a:off x="6096000" y="7035337"/>
            <a:ext cx="185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 location (start)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77C64A-AE27-CA01-0118-4D72894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808" y="6578483"/>
            <a:ext cx="9803743" cy="379709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21AF48-CD26-51BC-F621-145FDA8A3738}"/>
              </a:ext>
            </a:extLst>
          </p:cNvPr>
          <p:cNvCxnSpPr>
            <a:stCxn id="11" idx="2"/>
          </p:cNvCxnSpPr>
          <p:nvPr/>
        </p:nvCxnSpPr>
        <p:spPr>
          <a:xfrm flipH="1">
            <a:off x="10185368" y="6515100"/>
            <a:ext cx="1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680FC-F67B-F970-373A-C55DB76FEA8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1682996" y="6470160"/>
            <a:ext cx="68164" cy="349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5747ED-8B4F-09D5-C86D-AAF21D846706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12954000" y="6578483"/>
            <a:ext cx="228680" cy="24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FC7334-5509-575F-DCB6-29DE5A4ACF2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6120528" y="6456392"/>
            <a:ext cx="805180" cy="3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C459CA-6A23-EC24-DB0D-D066D002AEB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951188" y="7073437"/>
            <a:ext cx="1655240" cy="146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5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2C985-DA9A-6518-DC92-F7CE970AA1EE}"/>
              </a:ext>
            </a:extLst>
          </p:cNvPr>
          <p:cNvSpPr txBox="1"/>
          <p:nvPr/>
        </p:nvSpPr>
        <p:spPr>
          <a:xfrm>
            <a:off x="5443728" y="1793617"/>
            <a:ext cx="18288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70B38-45A9-AFCB-D4B3-2269206E4BC9}"/>
              </a:ext>
            </a:extLst>
          </p:cNvPr>
          <p:cNvSpPr txBox="1"/>
          <p:nvPr/>
        </p:nvSpPr>
        <p:spPr>
          <a:xfrm>
            <a:off x="9046464" y="1793616"/>
            <a:ext cx="218846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58F8-60AC-6763-BA59-7761AE5A615B}"/>
              </a:ext>
            </a:extLst>
          </p:cNvPr>
          <p:cNvSpPr txBox="1"/>
          <p:nvPr/>
        </p:nvSpPr>
        <p:spPr>
          <a:xfrm>
            <a:off x="6967728" y="3546217"/>
            <a:ext cx="233781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D53EB-AA4D-FC36-877D-E385916CD8C8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51B-F9CB-4846-2F79-43156A64E4B9}"/>
              </a:ext>
            </a:extLst>
          </p:cNvPr>
          <p:cNvSpPr txBox="1"/>
          <p:nvPr/>
        </p:nvSpPr>
        <p:spPr>
          <a:xfrm>
            <a:off x="2651760" y="5451217"/>
            <a:ext cx="27432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 information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F56E-212B-9251-324D-4BE8CF33461B}"/>
              </a:ext>
            </a:extLst>
          </p:cNvPr>
          <p:cNvSpPr txBox="1"/>
          <p:nvPr/>
        </p:nvSpPr>
        <p:spPr>
          <a:xfrm>
            <a:off x="4757928" y="7841040"/>
            <a:ext cx="27432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‘.hic’ file used for generating heatmap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A49A-78F3-6DFC-B092-7464513F4CAE}"/>
              </a:ext>
            </a:extLst>
          </p:cNvPr>
          <p:cNvSpPr txBox="1"/>
          <p:nvPr/>
        </p:nvSpPr>
        <p:spPr>
          <a:xfrm>
            <a:off x="9474708" y="8333482"/>
            <a:ext cx="3479292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contact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0783B-20C5-83FE-D90C-C611AAFAF09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358128" y="2378392"/>
            <a:ext cx="1778508" cy="11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FCFC4-8060-CFF8-0EF3-C4323BE6A92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8136636" y="2378391"/>
            <a:ext cx="2004060" cy="1167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855E7-5B11-6881-DA06-37726A4C0CB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36636" y="4130992"/>
            <a:ext cx="0" cy="15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C91F44-AD6C-DB88-84AC-D39A75AD3781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023360" y="2378392"/>
            <a:ext cx="2334768" cy="307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2591F-4962-4663-5051-0DAF890A423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23360" y="6528435"/>
            <a:ext cx="2106168" cy="131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8D5C7-F0A5-6104-14F5-2FF143F25E0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129528" y="6276590"/>
            <a:ext cx="2007108" cy="156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13E17-94DD-317F-B137-B7AC31DBC9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501128" y="8625870"/>
            <a:ext cx="197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CF8DE-7BE1-C914-25CB-A8396CC583D7}"/>
              </a:ext>
            </a:extLst>
          </p:cNvPr>
          <p:cNvSpPr txBox="1"/>
          <p:nvPr/>
        </p:nvSpPr>
        <p:spPr>
          <a:xfrm>
            <a:off x="7804402" y="8234689"/>
            <a:ext cx="12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JuiceBox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622A-DFC4-6313-A919-B3A5C84C8D52}"/>
              </a:ext>
            </a:extLst>
          </p:cNvPr>
          <p:cNvSpPr txBox="1"/>
          <p:nvPr/>
        </p:nvSpPr>
        <p:spPr>
          <a:xfrm>
            <a:off x="9499093" y="2672660"/>
            <a:ext cx="218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BWA mapping &amp; </a:t>
            </a:r>
            <a:r>
              <a:rPr lang="en-US" dirty="0" err="1"/>
              <a:t>samtools</a:t>
            </a:r>
            <a:r>
              <a:rPr lang="en-US" dirty="0"/>
              <a:t> 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F1A6-6654-8481-31AA-9526AABD0A8B}"/>
              </a:ext>
            </a:extLst>
          </p:cNvPr>
          <p:cNvSpPr txBox="1"/>
          <p:nvPr/>
        </p:nvSpPr>
        <p:spPr>
          <a:xfrm>
            <a:off x="8157973" y="4522173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Matlock to extract and sort information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C3006C-43EE-C2E2-0510-D89F67F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52" y="6528435"/>
            <a:ext cx="3198875" cy="3226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DC3900-8138-B184-C83B-E5CDD58E957B}"/>
              </a:ext>
            </a:extLst>
          </p:cNvPr>
          <p:cNvSpPr txBox="1"/>
          <p:nvPr/>
        </p:nvSpPr>
        <p:spPr>
          <a:xfrm>
            <a:off x="5443728" y="6799955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Run-assembly-</a:t>
            </a:r>
            <a:r>
              <a:rPr lang="en-US" dirty="0" err="1"/>
              <a:t>visualizer.sh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B12E-C830-0410-694F-9EF0C1A429A1}"/>
              </a:ext>
            </a:extLst>
          </p:cNvPr>
          <p:cNvSpPr txBox="1"/>
          <p:nvPr/>
        </p:nvSpPr>
        <p:spPr>
          <a:xfrm>
            <a:off x="3477768" y="3546217"/>
            <a:ext cx="21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Agp2assembly.py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087A-6444-73CB-FEB5-2AA1AA29F404}"/>
              </a:ext>
            </a:extLst>
          </p:cNvPr>
          <p:cNvSpPr txBox="1"/>
          <p:nvPr/>
        </p:nvSpPr>
        <p:spPr>
          <a:xfrm>
            <a:off x="895350" y="238812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E4336-9390-3B96-B95F-A8C5AEEFC37A}"/>
              </a:ext>
            </a:extLst>
          </p:cNvPr>
          <p:cNvSpPr txBox="1"/>
          <p:nvPr/>
        </p:nvSpPr>
        <p:spPr>
          <a:xfrm>
            <a:off x="5439156" y="1804054"/>
            <a:ext cx="1828800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48AC-C663-CE41-48E8-3EB8401AC4AF}"/>
              </a:ext>
            </a:extLst>
          </p:cNvPr>
          <p:cNvSpPr txBox="1"/>
          <p:nvPr/>
        </p:nvSpPr>
        <p:spPr>
          <a:xfrm>
            <a:off x="9038338" y="1791794"/>
            <a:ext cx="2188464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Hi-C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29469-996C-ABF5-3803-6BE79FA493E6}"/>
              </a:ext>
            </a:extLst>
          </p:cNvPr>
          <p:cNvSpPr txBox="1"/>
          <p:nvPr/>
        </p:nvSpPr>
        <p:spPr>
          <a:xfrm>
            <a:off x="6967728" y="3556654"/>
            <a:ext cx="2337816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Mapping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E6369-FAB3-30A5-35AA-ECC35D0B6D50}"/>
              </a:ext>
            </a:extLst>
          </p:cNvPr>
          <p:cNvSpPr txBox="1"/>
          <p:nvPr/>
        </p:nvSpPr>
        <p:spPr>
          <a:xfrm>
            <a:off x="6765036" y="5691815"/>
            <a:ext cx="274320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R1 &amp; R2 links</a:t>
            </a:r>
          </a:p>
        </p:txBody>
      </p:sp>
    </p:spTree>
    <p:extLst>
      <p:ext uri="{BB962C8B-B14F-4D97-AF65-F5344CB8AC3E}">
        <p14:creationId xmlns:p14="http://schemas.microsoft.com/office/powerpoint/2010/main" val="34233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DC4D822-A5FB-B79D-42AE-454B4F848D37}"/>
              </a:ext>
            </a:extLst>
          </p:cNvPr>
          <p:cNvSpPr txBox="1"/>
          <p:nvPr/>
        </p:nvSpPr>
        <p:spPr>
          <a:xfrm>
            <a:off x="762000" y="1019175"/>
            <a:ext cx="164973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-140" dirty="0">
                <a:solidFill>
                  <a:srgbClr val="994C38"/>
                </a:solidFill>
                <a:latin typeface="Tenor Sans"/>
              </a:rPr>
              <a:t>Hi-C contact map (heatmap)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AE6AA-A059-4A85-CFC5-465A0CFAF367}"/>
              </a:ext>
            </a:extLst>
          </p:cNvPr>
          <p:cNvSpPr txBox="1"/>
          <p:nvPr/>
        </p:nvSpPr>
        <p:spPr>
          <a:xfrm>
            <a:off x="1035134" y="2118715"/>
            <a:ext cx="1623940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Extract R1 &amp; R2 link information from ’.bam’ file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‘.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sort.out.txt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’ file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Each R1 and R2 pair has the mapped positions stored at one row that easily represent one genomic interaction/link</a:t>
            </a:r>
          </a:p>
          <a:p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Example: “head” to 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Print out the first 10 lines:</a:t>
            </a:r>
            <a:endParaRPr lang="en-US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9C73E-8F49-2DCE-1508-CE807174C5BE}"/>
              </a:ext>
            </a:extLst>
          </p:cNvPr>
          <p:cNvSpPr txBox="1"/>
          <p:nvPr/>
        </p:nvSpPr>
        <p:spPr>
          <a:xfrm>
            <a:off x="8331742" y="6315856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1 Location (start)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12FA0-F68A-2D40-E9A7-3F41C5D0FDFD}"/>
              </a:ext>
            </a:extLst>
          </p:cNvPr>
          <p:cNvSpPr txBox="1"/>
          <p:nvPr/>
        </p:nvSpPr>
        <p:spPr>
          <a:xfrm>
            <a:off x="13913436" y="6273925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2 Location (start)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ADED2-78A4-2F38-66BD-A45C03C0A470}"/>
              </a:ext>
            </a:extLst>
          </p:cNvPr>
          <p:cNvSpPr txBox="1"/>
          <p:nvPr/>
        </p:nvSpPr>
        <p:spPr>
          <a:xfrm>
            <a:off x="5562600" y="6332116"/>
            <a:ext cx="24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ID for mapped 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B20D1-EC8A-5FAB-07CF-F63739B0F135}"/>
              </a:ext>
            </a:extLst>
          </p:cNvPr>
          <p:cNvSpPr txBox="1"/>
          <p:nvPr/>
        </p:nvSpPr>
        <p:spPr>
          <a:xfrm>
            <a:off x="11071500" y="6251434"/>
            <a:ext cx="24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Contig ID for mapped R2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DB9E4-16D7-2EDC-4C32-A3333C4D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20" y="6993191"/>
            <a:ext cx="12693637" cy="27767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B23265-CF1B-32DA-EE5A-A6E34E73208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53200" y="6701448"/>
            <a:ext cx="252401" cy="6518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D770A9-DE9C-922D-57B4-74112EF1550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331742" y="6685188"/>
            <a:ext cx="976486" cy="657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BDF481-39F8-AD59-A8A7-C29D4A916E5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1281847" y="6620766"/>
            <a:ext cx="1032654" cy="732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EA38A-6659-4BC1-419F-1CAB637071A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3557502" y="6643257"/>
            <a:ext cx="1332420" cy="811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</TotalTime>
  <Words>1517</Words>
  <Application>Microsoft Office PowerPoint</Application>
  <PresentationFormat>Custom</PresentationFormat>
  <Paragraphs>245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Tenor Sans</vt:lpstr>
      <vt:lpstr>Helvetica Neue</vt:lpstr>
      <vt:lpstr>Clear Sans Regular</vt:lpstr>
      <vt:lpstr>Calibri Light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Alvin Luo</cp:lastModifiedBy>
  <cp:revision>21</cp:revision>
  <dcterms:created xsi:type="dcterms:W3CDTF">2006-08-16T00:00:00Z</dcterms:created>
  <dcterms:modified xsi:type="dcterms:W3CDTF">2022-08-17T03:02:23Z</dcterms:modified>
  <dc:identifier>DAFJSOpYfh8</dc:identifier>
</cp:coreProperties>
</file>